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080"/>
    <p:restoredTop sz="96296"/>
  </p:normalViewPr>
  <p:slideViewPr>
    <p:cSldViewPr snapToGrid="0" snapToObjects="1">
      <p:cViewPr varScale="1">
        <p:scale>
          <a:sx n="80" d="100"/>
          <a:sy n="80" d="100"/>
        </p:scale>
        <p:origin x="22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86C1F9-2900-4970-9043-38B14FC4F102}"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55100DA2-DBCE-4B7B-93AB-F6E3937AF057}">
      <dgm:prSet/>
      <dgm:spPr/>
      <dgm:t>
        <a:bodyPr/>
        <a:lstStyle/>
        <a:p>
          <a:pPr>
            <a:lnSpc>
              <a:spcPct val="100000"/>
            </a:lnSpc>
          </a:pPr>
          <a:r>
            <a:rPr lang="en-US"/>
            <a:t>Late Work Policy- no work will be accepted after 3 days without an excused absence. For every day that the work is late, a letter grade will be deducted. </a:t>
          </a:r>
        </a:p>
      </dgm:t>
    </dgm:pt>
    <dgm:pt modelId="{88EE9D4A-5E1C-44F0-92AA-587CFA22EA50}" type="parTrans" cxnId="{D5DEAA15-ECB1-48D0-9F14-A6D0889DCFDA}">
      <dgm:prSet/>
      <dgm:spPr/>
      <dgm:t>
        <a:bodyPr/>
        <a:lstStyle/>
        <a:p>
          <a:endParaRPr lang="en-US"/>
        </a:p>
      </dgm:t>
    </dgm:pt>
    <dgm:pt modelId="{EFF1EF1C-193A-4215-809E-33B9F58C92CE}" type="sibTrans" cxnId="{D5DEAA15-ECB1-48D0-9F14-A6D0889DCFDA}">
      <dgm:prSet/>
      <dgm:spPr/>
      <dgm:t>
        <a:bodyPr/>
        <a:lstStyle/>
        <a:p>
          <a:endParaRPr lang="en-US"/>
        </a:p>
      </dgm:t>
    </dgm:pt>
    <dgm:pt modelId="{382E5037-43A4-40FA-A15B-0983883C1522}">
      <dgm:prSet/>
      <dgm:spPr/>
      <dgm:t>
        <a:bodyPr/>
        <a:lstStyle/>
        <a:p>
          <a:pPr>
            <a:lnSpc>
              <a:spcPct val="100000"/>
            </a:lnSpc>
          </a:pPr>
          <a:r>
            <a:rPr lang="en-US"/>
            <a:t>Cellphones- Students’ cell phones will be confiscated at the beginning of class and will receive them at the end. There will be times when the cell phones will be allowed for use within the instructional setting. </a:t>
          </a:r>
        </a:p>
      </dgm:t>
    </dgm:pt>
    <dgm:pt modelId="{C96A4FA3-D2ED-483F-92FF-CFF408FB2B63}" type="parTrans" cxnId="{43407116-D31A-4683-8497-1F9CAB778EBB}">
      <dgm:prSet/>
      <dgm:spPr/>
      <dgm:t>
        <a:bodyPr/>
        <a:lstStyle/>
        <a:p>
          <a:endParaRPr lang="en-US"/>
        </a:p>
      </dgm:t>
    </dgm:pt>
    <dgm:pt modelId="{D2F5C916-1BB8-4628-B65C-1027BCA882ED}" type="sibTrans" cxnId="{43407116-D31A-4683-8497-1F9CAB778EBB}">
      <dgm:prSet/>
      <dgm:spPr/>
      <dgm:t>
        <a:bodyPr/>
        <a:lstStyle/>
        <a:p>
          <a:endParaRPr lang="en-US"/>
        </a:p>
      </dgm:t>
    </dgm:pt>
    <dgm:pt modelId="{998D8944-988B-403D-BE77-046F238CB8A8}">
      <dgm:prSet/>
      <dgm:spPr/>
      <dgm:t>
        <a:bodyPr/>
        <a:lstStyle/>
        <a:p>
          <a:pPr>
            <a:lnSpc>
              <a:spcPct val="100000"/>
            </a:lnSpc>
          </a:pPr>
          <a:r>
            <a:rPr lang="en-US"/>
            <a:t>Bathroom passes- For each semester in each core Freshman course, students will receive 3-bathroom passes (medical exceptions aside). </a:t>
          </a:r>
        </a:p>
      </dgm:t>
    </dgm:pt>
    <dgm:pt modelId="{ED425BFC-7175-44E4-9CF5-EFE0A6538595}" type="parTrans" cxnId="{FC593581-7C32-4E71-8DCF-317ECCCEE189}">
      <dgm:prSet/>
      <dgm:spPr/>
      <dgm:t>
        <a:bodyPr/>
        <a:lstStyle/>
        <a:p>
          <a:endParaRPr lang="en-US"/>
        </a:p>
      </dgm:t>
    </dgm:pt>
    <dgm:pt modelId="{D7C929E5-2543-4F70-B8F6-D5D8AA396192}" type="sibTrans" cxnId="{FC593581-7C32-4E71-8DCF-317ECCCEE189}">
      <dgm:prSet/>
      <dgm:spPr/>
      <dgm:t>
        <a:bodyPr/>
        <a:lstStyle/>
        <a:p>
          <a:endParaRPr lang="en-US"/>
        </a:p>
      </dgm:t>
    </dgm:pt>
    <dgm:pt modelId="{E2D09EF6-58F3-4926-9C58-CB3457610580}">
      <dgm:prSet/>
      <dgm:spPr/>
      <dgm:t>
        <a:bodyPr/>
        <a:lstStyle/>
        <a:p>
          <a:pPr>
            <a:lnSpc>
              <a:spcPct val="100000"/>
            </a:lnSpc>
          </a:pPr>
          <a:r>
            <a:rPr lang="en-US"/>
            <a:t>Student of the month- within Freshman Academy, 2 students will be selected for the Students of the Month. </a:t>
          </a:r>
        </a:p>
      </dgm:t>
    </dgm:pt>
    <dgm:pt modelId="{6C7BC777-B64D-4719-9C52-90FB6B250326}" type="parTrans" cxnId="{DBBDA829-C9C3-473E-8136-BDB758271AB4}">
      <dgm:prSet/>
      <dgm:spPr/>
      <dgm:t>
        <a:bodyPr/>
        <a:lstStyle/>
        <a:p>
          <a:endParaRPr lang="en-US"/>
        </a:p>
      </dgm:t>
    </dgm:pt>
    <dgm:pt modelId="{3CFE8112-5502-41E0-87F6-06298329D26A}" type="sibTrans" cxnId="{DBBDA829-C9C3-473E-8136-BDB758271AB4}">
      <dgm:prSet/>
      <dgm:spPr/>
      <dgm:t>
        <a:bodyPr/>
        <a:lstStyle/>
        <a:p>
          <a:endParaRPr lang="en-US"/>
        </a:p>
      </dgm:t>
    </dgm:pt>
    <dgm:pt modelId="{B7A3EDA4-F25F-41C9-8E25-0ACC05227E20}" type="pres">
      <dgm:prSet presAssocID="{B386C1F9-2900-4970-9043-38B14FC4F102}" presName="root" presStyleCnt="0">
        <dgm:presLayoutVars>
          <dgm:dir/>
          <dgm:resizeHandles val="exact"/>
        </dgm:presLayoutVars>
      </dgm:prSet>
      <dgm:spPr/>
    </dgm:pt>
    <dgm:pt modelId="{69D03D02-6512-42BF-9483-31F10F073F32}" type="pres">
      <dgm:prSet presAssocID="{55100DA2-DBCE-4B7B-93AB-F6E3937AF057}" presName="compNode" presStyleCnt="0"/>
      <dgm:spPr/>
    </dgm:pt>
    <dgm:pt modelId="{E0A3C715-7BF4-492A-A4E8-5B0624433E67}" type="pres">
      <dgm:prSet presAssocID="{55100DA2-DBCE-4B7B-93AB-F6E3937AF05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ock"/>
        </a:ext>
      </dgm:extLst>
    </dgm:pt>
    <dgm:pt modelId="{72F841B2-E052-4DF2-AEF3-69825E029B08}" type="pres">
      <dgm:prSet presAssocID="{55100DA2-DBCE-4B7B-93AB-F6E3937AF057}" presName="spaceRect" presStyleCnt="0"/>
      <dgm:spPr/>
    </dgm:pt>
    <dgm:pt modelId="{19AB8E0F-CE36-4C8D-B981-893CC9C35B7F}" type="pres">
      <dgm:prSet presAssocID="{55100DA2-DBCE-4B7B-93AB-F6E3937AF057}" presName="textRect" presStyleLbl="revTx" presStyleIdx="0" presStyleCnt="4">
        <dgm:presLayoutVars>
          <dgm:chMax val="1"/>
          <dgm:chPref val="1"/>
        </dgm:presLayoutVars>
      </dgm:prSet>
      <dgm:spPr/>
    </dgm:pt>
    <dgm:pt modelId="{FF309D51-E965-4789-9E84-AF3687854332}" type="pres">
      <dgm:prSet presAssocID="{EFF1EF1C-193A-4215-809E-33B9F58C92CE}" presName="sibTrans" presStyleCnt="0"/>
      <dgm:spPr/>
    </dgm:pt>
    <dgm:pt modelId="{A2AB0F62-99F7-4561-9F85-771083C4CD63}" type="pres">
      <dgm:prSet presAssocID="{382E5037-43A4-40FA-A15B-0983883C1522}" presName="compNode" presStyleCnt="0"/>
      <dgm:spPr/>
    </dgm:pt>
    <dgm:pt modelId="{E3393B8C-E77F-431A-AC1C-C1F22563E279}" type="pres">
      <dgm:prSet presAssocID="{382E5037-43A4-40FA-A15B-0983883C152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mart Phone"/>
        </a:ext>
      </dgm:extLst>
    </dgm:pt>
    <dgm:pt modelId="{14C20480-97DD-4F9B-99C1-31D956219C94}" type="pres">
      <dgm:prSet presAssocID="{382E5037-43A4-40FA-A15B-0983883C1522}" presName="spaceRect" presStyleCnt="0"/>
      <dgm:spPr/>
    </dgm:pt>
    <dgm:pt modelId="{BF29500D-A2BC-4C46-9713-931A52ED2B39}" type="pres">
      <dgm:prSet presAssocID="{382E5037-43A4-40FA-A15B-0983883C1522}" presName="textRect" presStyleLbl="revTx" presStyleIdx="1" presStyleCnt="4">
        <dgm:presLayoutVars>
          <dgm:chMax val="1"/>
          <dgm:chPref val="1"/>
        </dgm:presLayoutVars>
      </dgm:prSet>
      <dgm:spPr/>
    </dgm:pt>
    <dgm:pt modelId="{39D68938-5CB2-4257-8A21-2B5C1A3EE0EB}" type="pres">
      <dgm:prSet presAssocID="{D2F5C916-1BB8-4628-B65C-1027BCA882ED}" presName="sibTrans" presStyleCnt="0"/>
      <dgm:spPr/>
    </dgm:pt>
    <dgm:pt modelId="{495D7BF2-8A2D-4F49-A2C5-028A26FDEABC}" type="pres">
      <dgm:prSet presAssocID="{998D8944-988B-403D-BE77-046F238CB8A8}" presName="compNode" presStyleCnt="0"/>
      <dgm:spPr/>
    </dgm:pt>
    <dgm:pt modelId="{0A9E5DFB-9E30-4986-8ABC-7D0F12E06F85}" type="pres">
      <dgm:prSet presAssocID="{998D8944-988B-403D-BE77-046F238CB8A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iploma Roll"/>
        </a:ext>
      </dgm:extLst>
    </dgm:pt>
    <dgm:pt modelId="{A36EEF13-C30B-4F88-8A8C-094C78878A08}" type="pres">
      <dgm:prSet presAssocID="{998D8944-988B-403D-BE77-046F238CB8A8}" presName="spaceRect" presStyleCnt="0"/>
      <dgm:spPr/>
    </dgm:pt>
    <dgm:pt modelId="{89B3DFFB-D0EB-4A87-81C2-0E87ECB4529B}" type="pres">
      <dgm:prSet presAssocID="{998D8944-988B-403D-BE77-046F238CB8A8}" presName="textRect" presStyleLbl="revTx" presStyleIdx="2" presStyleCnt="4">
        <dgm:presLayoutVars>
          <dgm:chMax val="1"/>
          <dgm:chPref val="1"/>
        </dgm:presLayoutVars>
      </dgm:prSet>
      <dgm:spPr/>
    </dgm:pt>
    <dgm:pt modelId="{A657478B-E29F-43FC-9CCA-F4A3D9B09187}" type="pres">
      <dgm:prSet presAssocID="{D7C929E5-2543-4F70-B8F6-D5D8AA396192}" presName="sibTrans" presStyleCnt="0"/>
      <dgm:spPr/>
    </dgm:pt>
    <dgm:pt modelId="{766C6B25-E948-4F93-AFA7-919B3B369662}" type="pres">
      <dgm:prSet presAssocID="{E2D09EF6-58F3-4926-9C58-CB3457610580}" presName="compNode" presStyleCnt="0"/>
      <dgm:spPr/>
    </dgm:pt>
    <dgm:pt modelId="{DB46FC2B-47F2-4E21-8D00-EDB81A3F28B6}" type="pres">
      <dgm:prSet presAssocID="{E2D09EF6-58F3-4926-9C58-CB345761058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lassroom"/>
        </a:ext>
      </dgm:extLst>
    </dgm:pt>
    <dgm:pt modelId="{889DE98B-9689-4E39-83E1-89CDE9C9C0D5}" type="pres">
      <dgm:prSet presAssocID="{E2D09EF6-58F3-4926-9C58-CB3457610580}" presName="spaceRect" presStyleCnt="0"/>
      <dgm:spPr/>
    </dgm:pt>
    <dgm:pt modelId="{71E6B0EC-7A61-4E8E-B120-D4AA47CEE07B}" type="pres">
      <dgm:prSet presAssocID="{E2D09EF6-58F3-4926-9C58-CB3457610580}" presName="textRect" presStyleLbl="revTx" presStyleIdx="3" presStyleCnt="4">
        <dgm:presLayoutVars>
          <dgm:chMax val="1"/>
          <dgm:chPref val="1"/>
        </dgm:presLayoutVars>
      </dgm:prSet>
      <dgm:spPr/>
    </dgm:pt>
  </dgm:ptLst>
  <dgm:cxnLst>
    <dgm:cxn modelId="{D5DEAA15-ECB1-48D0-9F14-A6D0889DCFDA}" srcId="{B386C1F9-2900-4970-9043-38B14FC4F102}" destId="{55100DA2-DBCE-4B7B-93AB-F6E3937AF057}" srcOrd="0" destOrd="0" parTransId="{88EE9D4A-5E1C-44F0-92AA-587CFA22EA50}" sibTransId="{EFF1EF1C-193A-4215-809E-33B9F58C92CE}"/>
    <dgm:cxn modelId="{43407116-D31A-4683-8497-1F9CAB778EBB}" srcId="{B386C1F9-2900-4970-9043-38B14FC4F102}" destId="{382E5037-43A4-40FA-A15B-0983883C1522}" srcOrd="1" destOrd="0" parTransId="{C96A4FA3-D2ED-483F-92FF-CFF408FB2B63}" sibTransId="{D2F5C916-1BB8-4628-B65C-1027BCA882ED}"/>
    <dgm:cxn modelId="{86DE6926-249B-4359-81CA-E9EA3A83A10B}" type="presOf" srcId="{382E5037-43A4-40FA-A15B-0983883C1522}" destId="{BF29500D-A2BC-4C46-9713-931A52ED2B39}" srcOrd="0" destOrd="0" presId="urn:microsoft.com/office/officeart/2018/2/layout/IconLabelList"/>
    <dgm:cxn modelId="{DBBDA829-C9C3-473E-8136-BDB758271AB4}" srcId="{B386C1F9-2900-4970-9043-38B14FC4F102}" destId="{E2D09EF6-58F3-4926-9C58-CB3457610580}" srcOrd="3" destOrd="0" parTransId="{6C7BC777-B64D-4719-9C52-90FB6B250326}" sibTransId="{3CFE8112-5502-41E0-87F6-06298329D26A}"/>
    <dgm:cxn modelId="{7BA82A43-DE54-48A0-B50B-16FAA40B3295}" type="presOf" srcId="{E2D09EF6-58F3-4926-9C58-CB3457610580}" destId="{71E6B0EC-7A61-4E8E-B120-D4AA47CEE07B}" srcOrd="0" destOrd="0" presId="urn:microsoft.com/office/officeart/2018/2/layout/IconLabelList"/>
    <dgm:cxn modelId="{DDEC947E-389F-4E74-9D88-CBBD21A79D73}" type="presOf" srcId="{998D8944-988B-403D-BE77-046F238CB8A8}" destId="{89B3DFFB-D0EB-4A87-81C2-0E87ECB4529B}" srcOrd="0" destOrd="0" presId="urn:microsoft.com/office/officeart/2018/2/layout/IconLabelList"/>
    <dgm:cxn modelId="{FC593581-7C32-4E71-8DCF-317ECCCEE189}" srcId="{B386C1F9-2900-4970-9043-38B14FC4F102}" destId="{998D8944-988B-403D-BE77-046F238CB8A8}" srcOrd="2" destOrd="0" parTransId="{ED425BFC-7175-44E4-9CF5-EFE0A6538595}" sibTransId="{D7C929E5-2543-4F70-B8F6-D5D8AA396192}"/>
    <dgm:cxn modelId="{8A5EA985-9C66-4ED9-BF1E-D9812BAE2891}" type="presOf" srcId="{B386C1F9-2900-4970-9043-38B14FC4F102}" destId="{B7A3EDA4-F25F-41C9-8E25-0ACC05227E20}" srcOrd="0" destOrd="0" presId="urn:microsoft.com/office/officeart/2018/2/layout/IconLabelList"/>
    <dgm:cxn modelId="{38B078ED-87F5-4D63-91F5-8EF167BBE5FA}" type="presOf" srcId="{55100DA2-DBCE-4B7B-93AB-F6E3937AF057}" destId="{19AB8E0F-CE36-4C8D-B981-893CC9C35B7F}" srcOrd="0" destOrd="0" presId="urn:microsoft.com/office/officeart/2018/2/layout/IconLabelList"/>
    <dgm:cxn modelId="{A5C14E24-9D21-41EF-B020-3348396D812E}" type="presParOf" srcId="{B7A3EDA4-F25F-41C9-8E25-0ACC05227E20}" destId="{69D03D02-6512-42BF-9483-31F10F073F32}" srcOrd="0" destOrd="0" presId="urn:microsoft.com/office/officeart/2018/2/layout/IconLabelList"/>
    <dgm:cxn modelId="{83B5B769-5CBB-4420-BCA9-59798D15D8B7}" type="presParOf" srcId="{69D03D02-6512-42BF-9483-31F10F073F32}" destId="{E0A3C715-7BF4-492A-A4E8-5B0624433E67}" srcOrd="0" destOrd="0" presId="urn:microsoft.com/office/officeart/2018/2/layout/IconLabelList"/>
    <dgm:cxn modelId="{9633621D-4D29-4AAD-926C-4762B773E601}" type="presParOf" srcId="{69D03D02-6512-42BF-9483-31F10F073F32}" destId="{72F841B2-E052-4DF2-AEF3-69825E029B08}" srcOrd="1" destOrd="0" presId="urn:microsoft.com/office/officeart/2018/2/layout/IconLabelList"/>
    <dgm:cxn modelId="{9D1421E6-7C32-48D2-88DC-61C396122619}" type="presParOf" srcId="{69D03D02-6512-42BF-9483-31F10F073F32}" destId="{19AB8E0F-CE36-4C8D-B981-893CC9C35B7F}" srcOrd="2" destOrd="0" presId="urn:microsoft.com/office/officeart/2018/2/layout/IconLabelList"/>
    <dgm:cxn modelId="{CD06581E-23B7-4CA6-BF18-61D1502E5A40}" type="presParOf" srcId="{B7A3EDA4-F25F-41C9-8E25-0ACC05227E20}" destId="{FF309D51-E965-4789-9E84-AF3687854332}" srcOrd="1" destOrd="0" presId="urn:microsoft.com/office/officeart/2018/2/layout/IconLabelList"/>
    <dgm:cxn modelId="{6AE8FC5C-DD93-4206-B7DC-9246A3AC1D11}" type="presParOf" srcId="{B7A3EDA4-F25F-41C9-8E25-0ACC05227E20}" destId="{A2AB0F62-99F7-4561-9F85-771083C4CD63}" srcOrd="2" destOrd="0" presId="urn:microsoft.com/office/officeart/2018/2/layout/IconLabelList"/>
    <dgm:cxn modelId="{34904F7C-62FF-42D2-94CF-A44E240DFB28}" type="presParOf" srcId="{A2AB0F62-99F7-4561-9F85-771083C4CD63}" destId="{E3393B8C-E77F-431A-AC1C-C1F22563E279}" srcOrd="0" destOrd="0" presId="urn:microsoft.com/office/officeart/2018/2/layout/IconLabelList"/>
    <dgm:cxn modelId="{50ED0C4C-95A2-487D-A72F-EB4DF3DFAD82}" type="presParOf" srcId="{A2AB0F62-99F7-4561-9F85-771083C4CD63}" destId="{14C20480-97DD-4F9B-99C1-31D956219C94}" srcOrd="1" destOrd="0" presId="urn:microsoft.com/office/officeart/2018/2/layout/IconLabelList"/>
    <dgm:cxn modelId="{25EE7E3C-2634-4959-B81C-088FC50FD441}" type="presParOf" srcId="{A2AB0F62-99F7-4561-9F85-771083C4CD63}" destId="{BF29500D-A2BC-4C46-9713-931A52ED2B39}" srcOrd="2" destOrd="0" presId="urn:microsoft.com/office/officeart/2018/2/layout/IconLabelList"/>
    <dgm:cxn modelId="{CDC9C822-9ECD-406E-A711-6C7C68B2FEC7}" type="presParOf" srcId="{B7A3EDA4-F25F-41C9-8E25-0ACC05227E20}" destId="{39D68938-5CB2-4257-8A21-2B5C1A3EE0EB}" srcOrd="3" destOrd="0" presId="urn:microsoft.com/office/officeart/2018/2/layout/IconLabelList"/>
    <dgm:cxn modelId="{84EFB3A4-FC9A-4D7E-8818-89435F5F2457}" type="presParOf" srcId="{B7A3EDA4-F25F-41C9-8E25-0ACC05227E20}" destId="{495D7BF2-8A2D-4F49-A2C5-028A26FDEABC}" srcOrd="4" destOrd="0" presId="urn:microsoft.com/office/officeart/2018/2/layout/IconLabelList"/>
    <dgm:cxn modelId="{8B0DB071-18A9-4596-84BA-0F0ACFE0008A}" type="presParOf" srcId="{495D7BF2-8A2D-4F49-A2C5-028A26FDEABC}" destId="{0A9E5DFB-9E30-4986-8ABC-7D0F12E06F85}" srcOrd="0" destOrd="0" presId="urn:microsoft.com/office/officeart/2018/2/layout/IconLabelList"/>
    <dgm:cxn modelId="{F73D796B-0AC4-49FA-9F29-A4A9E3720CDF}" type="presParOf" srcId="{495D7BF2-8A2D-4F49-A2C5-028A26FDEABC}" destId="{A36EEF13-C30B-4F88-8A8C-094C78878A08}" srcOrd="1" destOrd="0" presId="urn:microsoft.com/office/officeart/2018/2/layout/IconLabelList"/>
    <dgm:cxn modelId="{2A29A233-07D2-459B-AB01-1778B328D962}" type="presParOf" srcId="{495D7BF2-8A2D-4F49-A2C5-028A26FDEABC}" destId="{89B3DFFB-D0EB-4A87-81C2-0E87ECB4529B}" srcOrd="2" destOrd="0" presId="urn:microsoft.com/office/officeart/2018/2/layout/IconLabelList"/>
    <dgm:cxn modelId="{1222245C-B0D0-4FFD-89C9-123F692E4F12}" type="presParOf" srcId="{B7A3EDA4-F25F-41C9-8E25-0ACC05227E20}" destId="{A657478B-E29F-43FC-9CCA-F4A3D9B09187}" srcOrd="5" destOrd="0" presId="urn:microsoft.com/office/officeart/2018/2/layout/IconLabelList"/>
    <dgm:cxn modelId="{51B1895B-6666-4301-8809-BBA5F3B045C1}" type="presParOf" srcId="{B7A3EDA4-F25F-41C9-8E25-0ACC05227E20}" destId="{766C6B25-E948-4F93-AFA7-919B3B369662}" srcOrd="6" destOrd="0" presId="urn:microsoft.com/office/officeart/2018/2/layout/IconLabelList"/>
    <dgm:cxn modelId="{550ED3A7-E6D7-4C6D-BB89-90F646FE5752}" type="presParOf" srcId="{766C6B25-E948-4F93-AFA7-919B3B369662}" destId="{DB46FC2B-47F2-4E21-8D00-EDB81A3F28B6}" srcOrd="0" destOrd="0" presId="urn:microsoft.com/office/officeart/2018/2/layout/IconLabelList"/>
    <dgm:cxn modelId="{C1716D13-5D0E-4CFE-875E-E521C8E09279}" type="presParOf" srcId="{766C6B25-E948-4F93-AFA7-919B3B369662}" destId="{889DE98B-9689-4E39-83E1-89CDE9C9C0D5}" srcOrd="1" destOrd="0" presId="urn:microsoft.com/office/officeart/2018/2/layout/IconLabelList"/>
    <dgm:cxn modelId="{9738F45A-616B-47D5-ABF5-70343C35BCEF}" type="presParOf" srcId="{766C6B25-E948-4F93-AFA7-919B3B369662}" destId="{71E6B0EC-7A61-4E8E-B120-D4AA47CEE07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3C715-7BF4-492A-A4E8-5B0624433E67}">
      <dsp:nvSpPr>
        <dsp:cNvPr id="0" name=""/>
        <dsp:cNvSpPr/>
      </dsp:nvSpPr>
      <dsp:spPr>
        <a:xfrm>
          <a:off x="361728" y="696499"/>
          <a:ext cx="587724" cy="5877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AB8E0F-CE36-4C8D-B981-893CC9C35B7F}">
      <dsp:nvSpPr>
        <dsp:cNvPr id="0" name=""/>
        <dsp:cNvSpPr/>
      </dsp:nvSpPr>
      <dsp:spPr>
        <a:xfrm>
          <a:off x="2563"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Late Work Policy- no work will be accepted after 3 days without an excused absence. For every day that the work is late, a letter grade will be deducted. </a:t>
          </a:r>
        </a:p>
      </dsp:txBody>
      <dsp:txXfrm>
        <a:off x="2563" y="1541198"/>
        <a:ext cx="1306054" cy="868322"/>
      </dsp:txXfrm>
    </dsp:sp>
    <dsp:sp modelId="{E3393B8C-E77F-431A-AC1C-C1F22563E279}">
      <dsp:nvSpPr>
        <dsp:cNvPr id="0" name=""/>
        <dsp:cNvSpPr/>
      </dsp:nvSpPr>
      <dsp:spPr>
        <a:xfrm>
          <a:off x="1896343" y="696499"/>
          <a:ext cx="587724" cy="5877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29500D-A2BC-4C46-9713-931A52ED2B39}">
      <dsp:nvSpPr>
        <dsp:cNvPr id="0" name=""/>
        <dsp:cNvSpPr/>
      </dsp:nvSpPr>
      <dsp:spPr>
        <a:xfrm>
          <a:off x="1537178"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Cellphones- Students’ cell phones will be confiscated at the beginning of class and will receive them at the end. There will be times when the cell phones will be allowed for use within the instructional setting. </a:t>
          </a:r>
        </a:p>
      </dsp:txBody>
      <dsp:txXfrm>
        <a:off x="1537178" y="1541198"/>
        <a:ext cx="1306054" cy="868322"/>
      </dsp:txXfrm>
    </dsp:sp>
    <dsp:sp modelId="{0A9E5DFB-9E30-4986-8ABC-7D0F12E06F85}">
      <dsp:nvSpPr>
        <dsp:cNvPr id="0" name=""/>
        <dsp:cNvSpPr/>
      </dsp:nvSpPr>
      <dsp:spPr>
        <a:xfrm>
          <a:off x="3430957" y="696499"/>
          <a:ext cx="587724" cy="5877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B3DFFB-D0EB-4A87-81C2-0E87ECB4529B}">
      <dsp:nvSpPr>
        <dsp:cNvPr id="0" name=""/>
        <dsp:cNvSpPr/>
      </dsp:nvSpPr>
      <dsp:spPr>
        <a:xfrm>
          <a:off x="3071792"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Bathroom passes- For each semester in each core Freshman course, students will receive 3-bathroom passes (medical exceptions aside). </a:t>
          </a:r>
        </a:p>
      </dsp:txBody>
      <dsp:txXfrm>
        <a:off x="3071792" y="1541198"/>
        <a:ext cx="1306054" cy="868322"/>
      </dsp:txXfrm>
    </dsp:sp>
    <dsp:sp modelId="{DB46FC2B-47F2-4E21-8D00-EDB81A3F28B6}">
      <dsp:nvSpPr>
        <dsp:cNvPr id="0" name=""/>
        <dsp:cNvSpPr/>
      </dsp:nvSpPr>
      <dsp:spPr>
        <a:xfrm>
          <a:off x="4965571" y="696499"/>
          <a:ext cx="587724" cy="5877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E6B0EC-7A61-4E8E-B120-D4AA47CEE07B}">
      <dsp:nvSpPr>
        <dsp:cNvPr id="0" name=""/>
        <dsp:cNvSpPr/>
      </dsp:nvSpPr>
      <dsp:spPr>
        <a:xfrm>
          <a:off x="4606406"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Student of the month- within Freshman Academy, 2 students will be selected for the Students of the Month. </a:t>
          </a:r>
        </a:p>
      </dsp:txBody>
      <dsp:txXfrm>
        <a:off x="4606406" y="1541198"/>
        <a:ext cx="1306054" cy="86832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00508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40701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15299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12751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92623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025DA3-443A-A346-A167-5EF141D4C293}"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098495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025DA3-443A-A346-A167-5EF141D4C293}" type="datetimeFigureOut">
              <a:rPr lang="en-US" smtClean="0"/>
              <a:t>8/26/22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36674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025DA3-443A-A346-A167-5EF141D4C293}" type="datetimeFigureOut">
              <a:rPr lang="en-US" smtClean="0"/>
              <a:t>8/26/22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976601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25DA3-443A-A346-A167-5EF141D4C293}" type="datetimeFigureOut">
              <a:rPr lang="en-US" smtClean="0"/>
              <a:t>8/26/22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55341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025DA3-443A-A346-A167-5EF141D4C293}"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96423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025DA3-443A-A346-A167-5EF141D4C293}"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543551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7025DA3-443A-A346-A167-5EF141D4C293}" type="datetimeFigureOut">
              <a:rPr lang="en-US" smtClean="0"/>
              <a:t>8/26/22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F792193-0CF1-3548-900D-9497B14CF9B8}" type="slidenum">
              <a:rPr lang="en-US" smtClean="0"/>
              <a:t>‹#›</a:t>
            </a:fld>
            <a:endParaRPr lang="en-US"/>
          </a:p>
        </p:txBody>
      </p:sp>
    </p:spTree>
    <p:extLst>
      <p:ext uri="{BB962C8B-B14F-4D97-AF65-F5344CB8AC3E}">
        <p14:creationId xmlns:p14="http://schemas.microsoft.com/office/powerpoint/2010/main" val="3241108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0.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997"/>
            <a:lum/>
          </a:blip>
          <a:srcRect/>
          <a:stretch>
            <a:fillRect t="-17000" b="-17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9159F7-3C4C-7282-3002-7EC9E375D169}"/>
              </a:ext>
            </a:extLst>
          </p:cNvPr>
          <p:cNvSpPr>
            <a:spLocks noGrp="1"/>
          </p:cNvSpPr>
          <p:nvPr>
            <p:ph type="ctrTitle"/>
          </p:nvPr>
        </p:nvSpPr>
        <p:spPr/>
        <p:txBody>
          <a:bodyPr/>
          <a:lstStyle/>
          <a:p>
            <a:r>
              <a:rPr lang="en-US" dirty="0">
                <a:latin typeface="Richard Hamilton" panose="02000600000000090000" pitchFamily="2" charset="0"/>
              </a:rPr>
              <a:t>English 9 Syllabus</a:t>
            </a:r>
          </a:p>
        </p:txBody>
      </p:sp>
      <p:sp>
        <p:nvSpPr>
          <p:cNvPr id="5" name="Subtitle 4">
            <a:extLst>
              <a:ext uri="{FF2B5EF4-FFF2-40B4-BE49-F238E27FC236}">
                <a16:creationId xmlns:a16="http://schemas.microsoft.com/office/drawing/2014/main" id="{05A88B9D-0C23-C87B-6A6A-56C92A4727D7}"/>
              </a:ext>
            </a:extLst>
          </p:cNvPr>
          <p:cNvSpPr>
            <a:spLocks noGrp="1"/>
          </p:cNvSpPr>
          <p:nvPr>
            <p:ph type="subTitle" idx="1"/>
          </p:nvPr>
        </p:nvSpPr>
        <p:spPr/>
        <p:txBody>
          <a:bodyPr>
            <a:normAutofit/>
          </a:bodyPr>
          <a:lstStyle/>
          <a:p>
            <a:r>
              <a:rPr lang="en-US" sz="2800" dirty="0">
                <a:latin typeface="The Hand" panose="03070502030502020204" pitchFamily="66" charset="0"/>
              </a:rPr>
              <a:t>Mrs. Katlyn Blankenship</a:t>
            </a:r>
          </a:p>
          <a:p>
            <a:r>
              <a:rPr lang="en-US" sz="2800" dirty="0">
                <a:latin typeface="The Hand" panose="03070502030502020204" pitchFamily="66" charset="0"/>
              </a:rPr>
              <a:t>katlyn.robinson@k12.wv.us</a:t>
            </a:r>
          </a:p>
        </p:txBody>
      </p:sp>
    </p:spTree>
    <p:extLst>
      <p:ext uri="{BB962C8B-B14F-4D97-AF65-F5344CB8AC3E}">
        <p14:creationId xmlns:p14="http://schemas.microsoft.com/office/powerpoint/2010/main" val="3191638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822D0-9237-BBE4-E334-FF51DAC961D4}"/>
              </a:ext>
            </a:extLst>
          </p:cNvPr>
          <p:cNvSpPr>
            <a:spLocks noGrp="1"/>
          </p:cNvSpPr>
          <p:nvPr>
            <p:ph type="title"/>
          </p:nvPr>
        </p:nvSpPr>
        <p:spPr>
          <a:xfrm>
            <a:off x="471487" y="4572000"/>
            <a:ext cx="5915025" cy="1767417"/>
          </a:xfrm>
        </p:spPr>
        <p:txBody>
          <a:bodyPr>
            <a:normAutofit/>
          </a:bodyPr>
          <a:lstStyle/>
          <a:p>
            <a:pPr algn="ctr"/>
            <a:r>
              <a:rPr lang="en-US" sz="4400" b="1" dirty="0">
                <a:latin typeface="The Hand" panose="03070502030502020204" pitchFamily="66" charset="0"/>
              </a:rPr>
              <a:t>Freshman Academy Rules</a:t>
            </a:r>
          </a:p>
        </p:txBody>
      </p:sp>
      <p:graphicFrame>
        <p:nvGraphicFramePr>
          <p:cNvPr id="10" name="Content Placeholder 2">
            <a:extLst>
              <a:ext uri="{FF2B5EF4-FFF2-40B4-BE49-F238E27FC236}">
                <a16:creationId xmlns:a16="http://schemas.microsoft.com/office/drawing/2014/main" id="{C6DBC564-C0CC-DF16-7E97-7BD583910119}"/>
              </a:ext>
            </a:extLst>
          </p:cNvPr>
          <p:cNvGraphicFramePr>
            <a:graphicFrameLocks noGrp="1"/>
          </p:cNvGraphicFramePr>
          <p:nvPr>
            <p:ph idx="1"/>
            <p:extLst>
              <p:ext uri="{D42A27DB-BD31-4B8C-83A1-F6EECF244321}">
                <p14:modId xmlns:p14="http://schemas.microsoft.com/office/powerpoint/2010/main" val="3917343690"/>
              </p:ext>
            </p:extLst>
          </p:nvPr>
        </p:nvGraphicFramePr>
        <p:xfrm>
          <a:off x="471485" y="5425826"/>
          <a:ext cx="5915025" cy="3106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2">
            <a:extLst>
              <a:ext uri="{FF2B5EF4-FFF2-40B4-BE49-F238E27FC236}">
                <a16:creationId xmlns:a16="http://schemas.microsoft.com/office/drawing/2014/main" id="{17C3A616-5B9E-941C-9394-78066E8C5EAD}"/>
              </a:ext>
            </a:extLst>
          </p:cNvPr>
          <p:cNvSpPr txBox="1">
            <a:spLocks/>
          </p:cNvSpPr>
          <p:nvPr/>
        </p:nvSpPr>
        <p:spPr>
          <a:xfrm>
            <a:off x="471485" y="1732370"/>
            <a:ext cx="5915025" cy="310602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2800" dirty="0">
                <a:latin typeface="The Hand" panose="03070502030502020204" pitchFamily="66" charset="0"/>
              </a:rPr>
              <a:t>This is your 9</a:t>
            </a:r>
            <a:r>
              <a:rPr lang="en-US" sz="2800" baseline="30000" dirty="0">
                <a:latin typeface="The Hand" panose="03070502030502020204" pitchFamily="66" charset="0"/>
              </a:rPr>
              <a:t>th</a:t>
            </a:r>
            <a:r>
              <a:rPr lang="en-US" sz="2800" dirty="0">
                <a:latin typeface="The Hand" panose="03070502030502020204" pitchFamily="66" charset="0"/>
              </a:rPr>
              <a:t> grade English credit that is part of the Freshman Academy Humanities Block! Your learning will mirror the content from the Social Studies course. The main areas of content and skills are the following: Reading, Writing, Speaking, Listening, and Language. </a:t>
            </a:r>
          </a:p>
        </p:txBody>
      </p:sp>
      <p:sp>
        <p:nvSpPr>
          <p:cNvPr id="6" name="Title 1">
            <a:extLst>
              <a:ext uri="{FF2B5EF4-FFF2-40B4-BE49-F238E27FC236}">
                <a16:creationId xmlns:a16="http://schemas.microsoft.com/office/drawing/2014/main" id="{95181F7E-DB83-F76A-193B-1D3490677419}"/>
              </a:ext>
            </a:extLst>
          </p:cNvPr>
          <p:cNvSpPr txBox="1">
            <a:spLocks/>
          </p:cNvSpPr>
          <p:nvPr/>
        </p:nvSpPr>
        <p:spPr>
          <a:xfrm>
            <a:off x="471486" y="231342"/>
            <a:ext cx="5915025" cy="17674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4400" b="1" dirty="0">
                <a:latin typeface="The Hand" panose="03070502030502020204" pitchFamily="66" charset="0"/>
              </a:rPr>
              <a:t>Course Description</a:t>
            </a:r>
          </a:p>
        </p:txBody>
      </p:sp>
      <p:pic>
        <p:nvPicPr>
          <p:cNvPr id="8" name="Picture 7" descr="A picture containing kitchenware, linedrawing, dish rack&#10;&#10;Description automatically generated">
            <a:extLst>
              <a:ext uri="{FF2B5EF4-FFF2-40B4-BE49-F238E27FC236}">
                <a16:creationId xmlns:a16="http://schemas.microsoft.com/office/drawing/2014/main" id="{8D0A2967-8BE2-65ED-3B99-193C7D98C2B8}"/>
              </a:ext>
            </a:extLst>
          </p:cNvPr>
          <p:cNvPicPr>
            <a:picLocks noChangeAspect="1"/>
          </p:cNvPicPr>
          <p:nvPr/>
        </p:nvPicPr>
        <p:blipFill>
          <a:blip r:embed="rId7"/>
          <a:stretch>
            <a:fillRect/>
          </a:stretch>
        </p:blipFill>
        <p:spPr>
          <a:xfrm>
            <a:off x="2584447" y="3644589"/>
            <a:ext cx="1689100" cy="1193800"/>
          </a:xfrm>
          <a:prstGeom prst="rect">
            <a:avLst/>
          </a:prstGeom>
        </p:spPr>
      </p:pic>
    </p:spTree>
    <p:extLst>
      <p:ext uri="{BB962C8B-B14F-4D97-AF65-F5344CB8AC3E}">
        <p14:creationId xmlns:p14="http://schemas.microsoft.com/office/powerpoint/2010/main" val="321378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23135-454F-9E37-0D16-E6360ACD78FA}"/>
              </a:ext>
            </a:extLst>
          </p:cNvPr>
          <p:cNvSpPr>
            <a:spLocks noGrp="1"/>
          </p:cNvSpPr>
          <p:nvPr>
            <p:ph type="title"/>
          </p:nvPr>
        </p:nvSpPr>
        <p:spPr/>
        <p:txBody>
          <a:bodyPr/>
          <a:lstStyle/>
          <a:p>
            <a:pPr algn="ctr"/>
            <a:r>
              <a:rPr lang="en-US" dirty="0">
                <a:latin typeface="Richard Hamilton" panose="02000600000000090000" pitchFamily="2" charset="0"/>
              </a:rPr>
              <a:t>Classroom Objectives</a:t>
            </a:r>
          </a:p>
        </p:txBody>
      </p:sp>
      <p:sp>
        <p:nvSpPr>
          <p:cNvPr id="3" name="Content Placeholder 2">
            <a:extLst>
              <a:ext uri="{FF2B5EF4-FFF2-40B4-BE49-F238E27FC236}">
                <a16:creationId xmlns:a16="http://schemas.microsoft.com/office/drawing/2014/main" id="{2FD8C447-2DDF-736D-F355-BE4312F0CB6F}"/>
              </a:ext>
            </a:extLst>
          </p:cNvPr>
          <p:cNvSpPr>
            <a:spLocks noGrp="1"/>
          </p:cNvSpPr>
          <p:nvPr>
            <p:ph idx="1"/>
          </p:nvPr>
        </p:nvSpPr>
        <p:spPr>
          <a:xfrm>
            <a:off x="471488" y="1671107"/>
            <a:ext cx="5915025" cy="7082927"/>
          </a:xfrm>
        </p:spPr>
        <p:txBody>
          <a:bodyPr>
            <a:normAutofit/>
          </a:bodyPr>
          <a:lstStyle/>
          <a:p>
            <a:pPr lvl="0"/>
            <a:r>
              <a:rPr lang="en-US" sz="2800" dirty="0">
                <a:latin typeface="The Hand" panose="03070502030502020204" pitchFamily="66" charset="0"/>
              </a:rPr>
              <a:t>By the end of the year, be able to read and comprehend at or above grade level. </a:t>
            </a:r>
          </a:p>
          <a:p>
            <a:pPr lvl="0"/>
            <a:r>
              <a:rPr lang="en-US" sz="2800" dirty="0">
                <a:latin typeface="The Hand" panose="03070502030502020204" pitchFamily="66" charset="0"/>
              </a:rPr>
              <a:t>Cite thorough and strong evidence to support a claim in writing. </a:t>
            </a:r>
          </a:p>
          <a:p>
            <a:pPr lvl="0"/>
            <a:r>
              <a:rPr lang="en-US" sz="2800" dirty="0">
                <a:latin typeface="The Hand" panose="03070502030502020204" pitchFamily="66" charset="0"/>
              </a:rPr>
              <a:t>Be able to recognize theme in a written work. </a:t>
            </a:r>
          </a:p>
          <a:p>
            <a:pPr lvl="0"/>
            <a:r>
              <a:rPr lang="en-US" sz="2800" dirty="0">
                <a:latin typeface="The Hand" panose="03070502030502020204" pitchFamily="66" charset="0"/>
              </a:rPr>
              <a:t>Determine the meaning of words and phrases in text </a:t>
            </a:r>
          </a:p>
          <a:p>
            <a:pPr lvl="0"/>
            <a:r>
              <a:rPr lang="en-US" sz="2800" dirty="0">
                <a:latin typeface="The Hand" panose="03070502030502020204" pitchFamily="66" charset="0"/>
              </a:rPr>
              <a:t>Analyze a specific point of view or cultural experience in world literature. </a:t>
            </a:r>
          </a:p>
          <a:p>
            <a:pPr lvl="0"/>
            <a:r>
              <a:rPr lang="en-US" sz="2800" dirty="0">
                <a:latin typeface="The Hand" panose="03070502030502020204" pitchFamily="66" charset="0"/>
              </a:rPr>
              <a:t>Evaluate the argument and specific claims in a text </a:t>
            </a:r>
          </a:p>
          <a:p>
            <a:pPr lvl="0"/>
            <a:r>
              <a:rPr lang="en-US" sz="2800" dirty="0">
                <a:latin typeface="The Hand" panose="03070502030502020204" pitchFamily="66" charset="0"/>
              </a:rPr>
              <a:t>Write narrative, argumentative, and informative pieces using revision and research to produce clear and coherent writing appropriate to task, purpose and audience.</a:t>
            </a:r>
          </a:p>
          <a:p>
            <a:pPr lvl="0"/>
            <a:r>
              <a:rPr lang="en-US" sz="2800" dirty="0">
                <a:latin typeface="The Hand" panose="03070502030502020204" pitchFamily="66" charset="0"/>
              </a:rPr>
              <a:t>Present information clearly, concisely and logically for the appropriate purpose, audience and task. </a:t>
            </a:r>
          </a:p>
          <a:p>
            <a:pPr lvl="0"/>
            <a:r>
              <a:rPr lang="en-US" sz="2800" dirty="0">
                <a:latin typeface="The Hand" panose="03070502030502020204" pitchFamily="66" charset="0"/>
              </a:rPr>
              <a:t> Participate in classroom discussions treating other students with respect, and successfully supporting arguments with research and reasoning. </a:t>
            </a:r>
          </a:p>
          <a:p>
            <a:pPr marL="342900" lvl="1" indent="0">
              <a:buNone/>
            </a:pPr>
            <a:endParaRPr lang="en-US" sz="2500" dirty="0">
              <a:latin typeface="The Hand" panose="03070502030502020204" pitchFamily="66" charset="0"/>
            </a:endParaRPr>
          </a:p>
          <a:p>
            <a:pPr lvl="1"/>
            <a:endParaRPr lang="en-US" sz="2500" b="1" dirty="0">
              <a:latin typeface="The Hand" panose="03070502030502020204" pitchFamily="66" charset="0"/>
            </a:endParaRPr>
          </a:p>
          <a:p>
            <a:pPr marL="0" indent="0">
              <a:buNone/>
            </a:pPr>
            <a:endParaRPr lang="en-US" dirty="0"/>
          </a:p>
        </p:txBody>
      </p:sp>
    </p:spTree>
    <p:extLst>
      <p:ext uri="{BB962C8B-B14F-4D97-AF65-F5344CB8AC3E}">
        <p14:creationId xmlns:p14="http://schemas.microsoft.com/office/powerpoint/2010/main" val="28671309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TotalTime>
  <Words>320</Words>
  <Application>Microsoft Macintosh PowerPoint</Application>
  <PresentationFormat>Letter Paper (8.5x11 in)</PresentationFormat>
  <Paragraphs>21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Richard Hamilton</vt:lpstr>
      <vt:lpstr>The Hand</vt:lpstr>
      <vt:lpstr>Office Theme</vt:lpstr>
      <vt:lpstr>English 9 Syllabus</vt:lpstr>
      <vt:lpstr>Freshman Academy Rules</vt:lpstr>
      <vt:lpstr>Classroom Objectives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9 Syllabus</dc:title>
  <dc:creator>Robinson, Katie</dc:creator>
  <cp:lastModifiedBy>Robinson, Katie</cp:lastModifiedBy>
  <cp:revision>7</cp:revision>
  <dcterms:created xsi:type="dcterms:W3CDTF">2022-07-07T14:10:31Z</dcterms:created>
  <dcterms:modified xsi:type="dcterms:W3CDTF">2022-08-26T17:53:25Z</dcterms:modified>
</cp:coreProperties>
</file>